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4"/>
  </p:notesMasterIdLst>
  <p:handoutMasterIdLst>
    <p:handoutMasterId r:id="rId15"/>
  </p:handoutMasterIdLst>
  <p:sldIdLst>
    <p:sldId id="256" r:id="rId2"/>
    <p:sldId id="266" r:id="rId3"/>
    <p:sldId id="265" r:id="rId4"/>
    <p:sldId id="262" r:id="rId5"/>
    <p:sldId id="263" r:id="rId6"/>
    <p:sldId id="264" r:id="rId7"/>
    <p:sldId id="269" r:id="rId8"/>
    <p:sldId id="270" r:id="rId9"/>
    <p:sldId id="271" r:id="rId10"/>
    <p:sldId id="267" r:id="rId11"/>
    <p:sldId id="268" r:id="rId12"/>
    <p:sldId id="26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81" d="100"/>
          <a:sy n="81" d="100"/>
        </p:scale>
        <p:origin x="754"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5/24/2022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5/24/2022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5/24/2022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5/24/2022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5/24/2022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5/24/2022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fif"/><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65" t="9091" r="3502" b="-1"/>
          <a:stretch/>
        </p:blipFill>
        <p:spPr>
          <a:xfrm>
            <a:off x="9447" y="-80220"/>
            <a:ext cx="12191980" cy="6947647"/>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1110" y="2488932"/>
            <a:ext cx="12089780" cy="895244"/>
          </a:xfrm>
        </p:spPr>
        <p:txBody>
          <a:bodyPr>
            <a:noAutofit/>
          </a:bodyPr>
          <a:lstStyle/>
          <a:p>
            <a:r>
              <a:rPr lang="en-US" sz="4400" b="1" dirty="0" err="1">
                <a:solidFill>
                  <a:schemeClr val="bg1"/>
                </a:solidFill>
              </a:rPr>
              <a:t>Iot</a:t>
            </a:r>
            <a:r>
              <a:rPr lang="en-US" sz="4400" b="1" dirty="0">
                <a:solidFill>
                  <a:schemeClr val="bg1"/>
                </a:solidFill>
              </a:rPr>
              <a:t> - Based Automate infiltrometer</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7453899" y="3429000"/>
            <a:ext cx="4738081" cy="484822"/>
          </a:xfrm>
        </p:spPr>
        <p:txBody>
          <a:bodyPr>
            <a:normAutofit/>
          </a:bodyPr>
          <a:lstStyle/>
          <a:p>
            <a:r>
              <a:rPr lang="en-US" b="1" i="1" dirty="0">
                <a:solidFill>
                  <a:schemeClr val="bg1"/>
                </a:solidFill>
              </a:rPr>
              <a:t>Guided by –   dr. </a:t>
            </a:r>
            <a:r>
              <a:rPr lang="en-US" b="1" i="1" dirty="0" err="1">
                <a:solidFill>
                  <a:schemeClr val="bg1"/>
                </a:solidFill>
              </a:rPr>
              <a:t>debanjan</a:t>
            </a:r>
            <a:r>
              <a:rPr lang="en-US" b="1" i="1" dirty="0">
                <a:solidFill>
                  <a:schemeClr val="bg1"/>
                </a:solidFill>
              </a:rPr>
              <a:t> das sir</a:t>
            </a:r>
          </a:p>
        </p:txBody>
      </p:sp>
    </p:spTree>
    <p:extLst>
      <p:ext uri="{BB962C8B-B14F-4D97-AF65-F5344CB8AC3E}">
        <p14:creationId xmlns:p14="http://schemas.microsoft.com/office/powerpoint/2010/main" val="148770071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a:latin typeface="Algerian" panose="04020705040A02060702" pitchFamily="82" charset="0"/>
              </a:rPr>
              <a:t>Hardware Prototype</a:t>
            </a:r>
          </a:p>
        </p:txBody>
      </p:sp>
      <p:pic>
        <p:nvPicPr>
          <p:cNvPr id="6" name="Content Placeholder 5">
            <a:extLst>
              <a:ext uri="{FF2B5EF4-FFF2-40B4-BE49-F238E27FC236}">
                <a16:creationId xmlns:a16="http://schemas.microsoft.com/office/drawing/2014/main" id="{3E907BB8-7CE4-02B1-1EF0-2659BF1B1DCE}"/>
              </a:ext>
            </a:extLst>
          </p:cNvPr>
          <p:cNvPicPr>
            <a:picLocks noGrp="1" noChangeAspect="1"/>
          </p:cNvPicPr>
          <p:nvPr>
            <p:ph sz="half" idx="1"/>
          </p:nvPr>
        </p:nvPicPr>
        <p:blipFill>
          <a:blip r:embed="rId2"/>
          <a:stretch>
            <a:fillRect/>
          </a:stretch>
        </p:blipFill>
        <p:spPr>
          <a:xfrm>
            <a:off x="869950" y="2227263"/>
            <a:ext cx="4845049" cy="3633787"/>
          </a:xfrm>
        </p:spPr>
      </p:pic>
      <p:pic>
        <p:nvPicPr>
          <p:cNvPr id="8" name="Content Placeholder 7">
            <a:extLst>
              <a:ext uri="{FF2B5EF4-FFF2-40B4-BE49-F238E27FC236}">
                <a16:creationId xmlns:a16="http://schemas.microsoft.com/office/drawing/2014/main" id="{D869818C-2224-CF42-98A8-78BD59C13A3B}"/>
              </a:ext>
            </a:extLst>
          </p:cNvPr>
          <p:cNvPicPr>
            <a:picLocks noGrp="1" noChangeAspect="1"/>
          </p:cNvPicPr>
          <p:nvPr>
            <p:ph sz="half" idx="2"/>
          </p:nvPr>
        </p:nvPicPr>
        <p:blipFill>
          <a:blip r:embed="rId3"/>
          <a:stretch>
            <a:fillRect/>
          </a:stretch>
        </p:blipFill>
        <p:spPr>
          <a:xfrm>
            <a:off x="6477000" y="2227263"/>
            <a:ext cx="4845049" cy="3633787"/>
          </a:xfrm>
        </p:spPr>
      </p:pic>
    </p:spTree>
    <p:extLst>
      <p:ext uri="{BB962C8B-B14F-4D97-AF65-F5344CB8AC3E}">
        <p14:creationId xmlns:p14="http://schemas.microsoft.com/office/powerpoint/2010/main" val="302654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400" dirty="0">
                <a:latin typeface="Algerian" panose="04020705040A02060702" pitchFamily="82" charset="0"/>
              </a:rPr>
              <a:t>Future Plan</a:t>
            </a:r>
          </a:p>
        </p:txBody>
      </p:sp>
      <p:sp>
        <p:nvSpPr>
          <p:cNvPr id="3" name="Content Placeholder 2"/>
          <p:cNvSpPr>
            <a:spLocks noGrp="1"/>
          </p:cNvSpPr>
          <p:nvPr>
            <p:ph sz="half" idx="1"/>
          </p:nvPr>
        </p:nvSpPr>
        <p:spPr>
          <a:xfrm>
            <a:off x="581193" y="2925586"/>
            <a:ext cx="11029616" cy="3633047"/>
          </a:xfrm>
        </p:spPr>
        <p:txBody>
          <a:bodyPr/>
          <a:lstStyle/>
          <a:p>
            <a:pPr>
              <a:buFont typeface="Wingdings" panose="05000000000000000000" pitchFamily="2" charset="2"/>
              <a:buChar char="v"/>
            </a:pPr>
            <a:r>
              <a:rPr lang="en-IN"/>
              <a:t>In Future with infitrometer we can add ph sensor to calculate the ph value of water.</a:t>
            </a:r>
          </a:p>
          <a:p>
            <a:pPr>
              <a:buFont typeface="Wingdings" panose="05000000000000000000" pitchFamily="2" charset="2"/>
              <a:buChar char="v"/>
            </a:pPr>
            <a:endParaRPr lang="en-IN"/>
          </a:p>
          <a:p>
            <a:pPr marL="0" indent="0">
              <a:buNone/>
            </a:pPr>
            <a:endParaRPr lang="en-IN"/>
          </a:p>
          <a:p>
            <a:pPr>
              <a:buFont typeface="Wingdings" panose="05000000000000000000" pitchFamily="2" charset="2"/>
              <a:buChar char="v"/>
            </a:pPr>
            <a:endParaRPr lang="en-IN"/>
          </a:p>
          <a:p>
            <a:pPr>
              <a:buFont typeface="Wingdings" panose="05000000000000000000" pitchFamily="2" charset="2"/>
              <a:buChar char="v"/>
            </a:pPr>
            <a:r>
              <a:rPr lang="en-IN"/>
              <a:t>We can make Device as user friendly , then farmer can easily used by clicking one button on his smartphone.</a:t>
            </a:r>
          </a:p>
          <a:p>
            <a:pPr>
              <a:buFont typeface="Wingdings" panose="05000000000000000000" pitchFamily="2" charset="2"/>
              <a:buChar char="v"/>
            </a:pPr>
            <a:endParaRPr lang="en-IN"/>
          </a:p>
          <a:p>
            <a:pPr>
              <a:buFont typeface="Wingdings" panose="05000000000000000000" pitchFamily="2" charset="2"/>
              <a:buChar char="v"/>
            </a:pPr>
            <a:endParaRPr lang="en-IN"/>
          </a:p>
          <a:p>
            <a:pPr>
              <a:buFont typeface="Wingdings" panose="05000000000000000000" pitchFamily="2" charset="2"/>
              <a:buChar char="v"/>
            </a:pPr>
            <a:endParaRPr lang="en-IN"/>
          </a:p>
          <a:p>
            <a:pPr>
              <a:buFont typeface="Wingdings" panose="05000000000000000000" pitchFamily="2" charset="2"/>
              <a:buChar char="v"/>
            </a:pPr>
            <a:endParaRPr lang="en-IN"/>
          </a:p>
          <a:p>
            <a:pPr>
              <a:buFont typeface="Wingdings" panose="05000000000000000000" pitchFamily="2" charset="2"/>
              <a:buChar char="v"/>
            </a:pPr>
            <a:endParaRPr lang="en-IN" dirty="0"/>
          </a:p>
        </p:txBody>
      </p:sp>
    </p:spTree>
    <p:extLst>
      <p:ext uri="{BB962C8B-B14F-4D97-AF65-F5344CB8AC3E}">
        <p14:creationId xmlns:p14="http://schemas.microsoft.com/office/powerpoint/2010/main" val="1806277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353019" y="2176872"/>
            <a:ext cx="3081576" cy="1746762"/>
          </a:xfrm>
        </p:spPr>
        <p:txBody>
          <a:bodyPr>
            <a:normAutofit/>
          </a:bodyPr>
          <a:lstStyle/>
          <a:p>
            <a:r>
              <a:rPr lang="en-US" sz="4000" dirty="0">
                <a:solidFill>
                  <a:srgbClr val="FFFFFF"/>
                </a:solidFill>
                <a:latin typeface="Algerian" panose="04020705040A02060702" pitchFamily="82" charset="0"/>
              </a:rPr>
              <a:t>Thank You</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33" y="723899"/>
            <a:ext cx="7545617" cy="5666666"/>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dirty="0">
                <a:latin typeface="Algerian" panose="04020705040A02060702" pitchFamily="82" charset="0"/>
              </a:rPr>
              <a:t>Group members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83542641"/>
              </p:ext>
            </p:extLst>
          </p:nvPr>
        </p:nvGraphicFramePr>
        <p:xfrm>
          <a:off x="1576251" y="3116769"/>
          <a:ext cx="9039498" cy="2247083"/>
        </p:xfrm>
        <a:graphic>
          <a:graphicData uri="http://schemas.openxmlformats.org/drawingml/2006/table">
            <a:tbl>
              <a:tblPr firstRow="1" bandRow="1">
                <a:tableStyleId>{5C22544A-7EE6-4342-B048-85BDC9FD1C3A}</a:tableStyleId>
              </a:tblPr>
              <a:tblGrid>
                <a:gridCol w="3013166">
                  <a:extLst>
                    <a:ext uri="{9D8B030D-6E8A-4147-A177-3AD203B41FA5}">
                      <a16:colId xmlns:a16="http://schemas.microsoft.com/office/drawing/2014/main" val="2685306738"/>
                    </a:ext>
                  </a:extLst>
                </a:gridCol>
                <a:gridCol w="3013166">
                  <a:extLst>
                    <a:ext uri="{9D8B030D-6E8A-4147-A177-3AD203B41FA5}">
                      <a16:colId xmlns:a16="http://schemas.microsoft.com/office/drawing/2014/main" val="1410900937"/>
                    </a:ext>
                  </a:extLst>
                </a:gridCol>
                <a:gridCol w="3013166">
                  <a:extLst>
                    <a:ext uri="{9D8B030D-6E8A-4147-A177-3AD203B41FA5}">
                      <a16:colId xmlns:a16="http://schemas.microsoft.com/office/drawing/2014/main" val="2491183602"/>
                    </a:ext>
                  </a:extLst>
                </a:gridCol>
              </a:tblGrid>
              <a:tr h="370840">
                <a:tc>
                  <a:txBody>
                    <a:bodyPr/>
                    <a:lstStyle/>
                    <a:p>
                      <a:r>
                        <a:rPr lang="en-IN" dirty="0"/>
                        <a:t>Student</a:t>
                      </a:r>
                      <a:r>
                        <a:rPr lang="en-IN" baseline="0" dirty="0"/>
                        <a:t> Name</a:t>
                      </a:r>
                      <a:endParaRPr lang="en-IN" dirty="0"/>
                    </a:p>
                  </a:txBody>
                  <a:tcPr/>
                </a:tc>
                <a:tc>
                  <a:txBody>
                    <a:bodyPr/>
                    <a:lstStyle/>
                    <a:p>
                      <a:r>
                        <a:rPr lang="en-IN" dirty="0"/>
                        <a:t>Roll NO</a:t>
                      </a:r>
                    </a:p>
                  </a:txBody>
                  <a:tcPr/>
                </a:tc>
                <a:tc>
                  <a:txBody>
                    <a:bodyPr/>
                    <a:lstStyle/>
                    <a:p>
                      <a:r>
                        <a:rPr lang="en-IN" dirty="0"/>
                        <a:t>Email</a:t>
                      </a:r>
                    </a:p>
                  </a:txBody>
                  <a:tcPr/>
                </a:tc>
                <a:extLst>
                  <a:ext uri="{0D108BD9-81ED-4DB2-BD59-A6C34878D82A}">
                    <a16:rowId xmlns:a16="http://schemas.microsoft.com/office/drawing/2014/main" val="4266770604"/>
                  </a:ext>
                </a:extLst>
              </a:tr>
              <a:tr h="596083">
                <a:tc>
                  <a:txBody>
                    <a:bodyPr/>
                    <a:lstStyle/>
                    <a:p>
                      <a:r>
                        <a:rPr lang="en-IN" dirty="0" err="1"/>
                        <a:t>Bhavesh</a:t>
                      </a:r>
                      <a:r>
                        <a:rPr lang="en-IN" dirty="0"/>
                        <a:t> </a:t>
                      </a:r>
                      <a:r>
                        <a:rPr lang="en-IN" dirty="0" err="1"/>
                        <a:t>Balendra</a:t>
                      </a:r>
                      <a:endParaRPr lang="en-IN" dirty="0"/>
                    </a:p>
                  </a:txBody>
                  <a:tcPr/>
                </a:tc>
                <a:tc>
                  <a:txBody>
                    <a:bodyPr/>
                    <a:lstStyle/>
                    <a:p>
                      <a:r>
                        <a:rPr lang="en-IN" dirty="0"/>
                        <a:t>211010221</a:t>
                      </a:r>
                    </a:p>
                  </a:txBody>
                  <a:tcPr/>
                </a:tc>
                <a:tc>
                  <a:txBody>
                    <a:bodyPr/>
                    <a:lstStyle/>
                    <a:p>
                      <a:r>
                        <a:rPr lang="en-IN" dirty="0"/>
                        <a:t>bhavesh21101@iiitnr.edu.in</a:t>
                      </a:r>
                    </a:p>
                  </a:txBody>
                  <a:tcPr/>
                </a:tc>
                <a:extLst>
                  <a:ext uri="{0D108BD9-81ED-4DB2-BD59-A6C34878D82A}">
                    <a16:rowId xmlns:a16="http://schemas.microsoft.com/office/drawing/2014/main" val="3896723302"/>
                  </a:ext>
                </a:extLst>
              </a:tr>
              <a:tr h="370840">
                <a:tc>
                  <a:txBody>
                    <a:bodyPr/>
                    <a:lstStyle/>
                    <a:p>
                      <a:r>
                        <a:rPr lang="en-IN" dirty="0" err="1"/>
                        <a:t>Neeraj</a:t>
                      </a:r>
                      <a:r>
                        <a:rPr lang="en-IN" baseline="0" dirty="0"/>
                        <a:t> Kumar Singh</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211010235</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neeraj21101@iiitnr.edu.in</a:t>
                      </a:r>
                    </a:p>
                    <a:p>
                      <a:endParaRPr lang="en-IN" dirty="0"/>
                    </a:p>
                  </a:txBody>
                  <a:tcPr/>
                </a:tc>
                <a:extLst>
                  <a:ext uri="{0D108BD9-81ED-4DB2-BD59-A6C34878D82A}">
                    <a16:rowId xmlns:a16="http://schemas.microsoft.com/office/drawing/2014/main" val="3987434026"/>
                  </a:ext>
                </a:extLst>
              </a:tr>
              <a:tr h="370840">
                <a:tc>
                  <a:txBody>
                    <a:bodyPr/>
                    <a:lstStyle/>
                    <a:p>
                      <a:r>
                        <a:rPr lang="en-IN" dirty="0" err="1"/>
                        <a:t>Soumya</a:t>
                      </a:r>
                      <a:r>
                        <a:rPr lang="en-IN" dirty="0"/>
                        <a:t> </a:t>
                      </a:r>
                      <a:r>
                        <a:rPr lang="en-IN" dirty="0" err="1"/>
                        <a:t>Rayast</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211010248</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soumya21101@iiitnr.edu.in</a:t>
                      </a:r>
                    </a:p>
                    <a:p>
                      <a:endParaRPr lang="en-IN" dirty="0"/>
                    </a:p>
                  </a:txBody>
                  <a:tcPr/>
                </a:tc>
                <a:extLst>
                  <a:ext uri="{0D108BD9-81ED-4DB2-BD59-A6C34878D82A}">
                    <a16:rowId xmlns:a16="http://schemas.microsoft.com/office/drawing/2014/main" val="2251157153"/>
                  </a:ext>
                </a:extLst>
              </a:tr>
            </a:tbl>
          </a:graphicData>
        </a:graphic>
      </p:graphicFrame>
    </p:spTree>
    <p:extLst>
      <p:ext uri="{BB962C8B-B14F-4D97-AF65-F5344CB8AC3E}">
        <p14:creationId xmlns:p14="http://schemas.microsoft.com/office/powerpoint/2010/main" val="38445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dirty="0">
                <a:latin typeface="Algerian" panose="04020705040A02060702" pitchFamily="82" charset="0"/>
              </a:rPr>
              <a:t>Double Ring </a:t>
            </a:r>
            <a:r>
              <a:rPr lang="en-IN" sz="3200" dirty="0" err="1">
                <a:latin typeface="Algerian" panose="04020705040A02060702" pitchFamily="82" charset="0"/>
              </a:rPr>
              <a:t>INfiltrometer</a:t>
            </a:r>
            <a:endParaRPr lang="en-IN" sz="3200" dirty="0">
              <a:latin typeface="Algerian" panose="04020705040A02060702" pitchFamily="82" charset="0"/>
            </a:endParaRPr>
          </a:p>
        </p:txBody>
      </p:sp>
      <p:sp>
        <p:nvSpPr>
          <p:cNvPr id="3" name="Content Placeholder 2"/>
          <p:cNvSpPr>
            <a:spLocks noGrp="1"/>
          </p:cNvSpPr>
          <p:nvPr>
            <p:ph idx="1"/>
          </p:nvPr>
        </p:nvSpPr>
        <p:spPr>
          <a:xfrm>
            <a:off x="581192" y="2180496"/>
            <a:ext cx="7060579" cy="3678303"/>
          </a:xfrm>
        </p:spPr>
        <p:txBody>
          <a:bodyPr/>
          <a:lstStyle/>
          <a:p>
            <a:pPr marL="0" indent="0" algn="just">
              <a:buNone/>
            </a:pPr>
            <a:r>
              <a:rPr lang="en-US" dirty="0"/>
              <a:t>The double ring </a:t>
            </a:r>
            <a:r>
              <a:rPr lang="en-US" dirty="0" err="1"/>
              <a:t>infiltrometer</a:t>
            </a:r>
            <a:r>
              <a:rPr lang="en-US" dirty="0"/>
              <a:t> is a simple instrument that is used to determine the rate of infiltration of water into the soil. The rate of infiltration is determined as the amount of water per surface area and time unit, that penetrates the soil. This rate can be calculated on the basis of the measuring results and the Law of Darcy. The standard set of the double ring </a:t>
            </a:r>
            <a:r>
              <a:rPr lang="en-US" dirty="0" err="1"/>
              <a:t>infiltrometer</a:t>
            </a:r>
            <a:r>
              <a:rPr lang="en-US" dirty="0"/>
              <a:t> consists of a number of sets of stainless steel rings with different diameters (for reasons of transportation). Several measurements can be executed simultaneously, yielding a very reliable and accurate mean </a:t>
            </a:r>
            <a:r>
              <a:rPr lang="en-US" dirty="0" err="1"/>
              <a:t>result.As</a:t>
            </a:r>
            <a:r>
              <a:rPr lang="en-US" dirty="0"/>
              <a:t> vertically infiltrated water runs away to the sides, the outer ring of the </a:t>
            </a:r>
            <a:r>
              <a:rPr lang="en-US" dirty="0" err="1"/>
              <a:t>infiltrometer</a:t>
            </a:r>
            <a:r>
              <a:rPr lang="en-US" dirty="0"/>
              <a:t> serves as a separation. The measurements exclusively take place in the inner ring through which the water runs virtually vertical.</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404" y="2681152"/>
            <a:ext cx="3586404" cy="2557054"/>
          </a:xfrm>
          <a:prstGeom prst="rect">
            <a:avLst/>
          </a:prstGeom>
        </p:spPr>
      </p:pic>
    </p:spTree>
    <p:extLst>
      <p:ext uri="{BB962C8B-B14F-4D97-AF65-F5344CB8AC3E}">
        <p14:creationId xmlns:p14="http://schemas.microsoft.com/office/powerpoint/2010/main" val="294540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44587-134F-4CF9-81D3-31FCB709D32B}"/>
              </a:ext>
            </a:extLst>
          </p:cNvPr>
          <p:cNvSpPr>
            <a:spLocks noGrp="1"/>
          </p:cNvSpPr>
          <p:nvPr>
            <p:ph type="title"/>
          </p:nvPr>
        </p:nvSpPr>
        <p:spPr/>
        <p:txBody>
          <a:bodyPr>
            <a:normAutofit/>
          </a:bodyPr>
          <a:lstStyle/>
          <a:p>
            <a:pPr algn="ctr"/>
            <a:r>
              <a:rPr lang="en-US" sz="3200" dirty="0">
                <a:latin typeface="Algerian" panose="04020705040A02060702" pitchFamily="82" charset="0"/>
              </a:rPr>
              <a:t>Double Ring </a:t>
            </a:r>
            <a:r>
              <a:rPr lang="en-US" sz="3200" dirty="0" err="1">
                <a:latin typeface="Algerian" panose="04020705040A02060702" pitchFamily="82" charset="0"/>
              </a:rPr>
              <a:t>Infiltrometer</a:t>
            </a:r>
            <a:endParaRPr lang="en-US"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194E709B-ECD3-4776-B823-3467199AFEB0}"/>
              </a:ext>
            </a:extLst>
          </p:cNvPr>
          <p:cNvSpPr>
            <a:spLocks noGrp="1"/>
          </p:cNvSpPr>
          <p:nvPr>
            <p:ph idx="1"/>
          </p:nvPr>
        </p:nvSpPr>
        <p:spPr/>
        <p:txBody>
          <a:bodyPr>
            <a:normAutofit fontScale="850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3600" b="1" dirty="0"/>
              <a:t>Problem’s Faced by using Double Ring Infiltrometer :</a:t>
            </a:r>
          </a:p>
          <a:p>
            <a:pPr marL="0" indent="0">
              <a:buNone/>
            </a:pPr>
            <a:endParaRPr lang="en-US" b="1" u="sng" dirty="0"/>
          </a:p>
          <a:p>
            <a:pPr>
              <a:buFont typeface="Wingdings" panose="05000000000000000000" pitchFamily="2" charset="2"/>
              <a:buChar char="v"/>
            </a:pPr>
            <a:r>
              <a:rPr lang="en-US" sz="2400" dirty="0"/>
              <a:t>DRI takes more time and efforts to performed properly.</a:t>
            </a:r>
          </a:p>
          <a:p>
            <a:pPr>
              <a:buFont typeface="Wingdings" panose="05000000000000000000" pitchFamily="2" charset="2"/>
              <a:buChar char="v"/>
            </a:pPr>
            <a:r>
              <a:rPr lang="en-US" sz="2400" dirty="0"/>
              <a:t>It’s required two operators for water level measurement.</a:t>
            </a:r>
          </a:p>
          <a:p>
            <a:pPr>
              <a:buFont typeface="Wingdings" panose="05000000000000000000" pitchFamily="2" charset="2"/>
              <a:buChar char="v"/>
            </a:pPr>
            <a:r>
              <a:rPr lang="en-US" sz="2400" dirty="0"/>
              <a:t>Chance of human error and data loss.</a:t>
            </a:r>
          </a:p>
          <a:p>
            <a:pPr>
              <a:buFont typeface="Wingdings" panose="05000000000000000000" pitchFamily="2" charset="2"/>
              <a:buChar char="v"/>
            </a:pPr>
            <a:endParaRPr lang="en-US" dirty="0">
              <a:solidFill>
                <a:schemeClr val="tx1"/>
              </a:solidFill>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64140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8C31-58BB-4FDA-B2CD-83CC2EA37C67}"/>
              </a:ext>
            </a:extLst>
          </p:cNvPr>
          <p:cNvSpPr>
            <a:spLocks noGrp="1"/>
          </p:cNvSpPr>
          <p:nvPr>
            <p:ph type="title"/>
          </p:nvPr>
        </p:nvSpPr>
        <p:spPr/>
        <p:txBody>
          <a:bodyPr/>
          <a:lstStyle/>
          <a:p>
            <a:pPr algn="ctr"/>
            <a:r>
              <a:rPr lang="en-US" dirty="0"/>
              <a:t>Aim/Objective/motivation</a:t>
            </a:r>
          </a:p>
        </p:txBody>
      </p:sp>
      <p:sp>
        <p:nvSpPr>
          <p:cNvPr id="3" name="Content Placeholder 2">
            <a:extLst>
              <a:ext uri="{FF2B5EF4-FFF2-40B4-BE49-F238E27FC236}">
                <a16:creationId xmlns:a16="http://schemas.microsoft.com/office/drawing/2014/main" id="{60B7FD8B-111D-469B-9C33-18BB90FCC728}"/>
              </a:ext>
            </a:extLst>
          </p:cNvPr>
          <p:cNvSpPr>
            <a:spLocks noGrp="1"/>
          </p:cNvSpPr>
          <p:nvPr>
            <p:ph idx="1"/>
          </p:nvPr>
        </p:nvSpPr>
        <p:spPr/>
        <p:txBody>
          <a:bodyPr/>
          <a:lstStyle/>
          <a:p>
            <a:r>
              <a:rPr lang="en-US" dirty="0"/>
              <a:t>To develop fully Automatic. </a:t>
            </a:r>
          </a:p>
          <a:p>
            <a:endParaRPr lang="en-US" dirty="0"/>
          </a:p>
          <a:p>
            <a:r>
              <a:rPr lang="en-US" dirty="0"/>
              <a:t>To develop a low-cost IoT device capable of measuring and cloud storing soil infiltration rate.</a:t>
            </a:r>
          </a:p>
          <a:p>
            <a:endParaRPr lang="en-US" dirty="0"/>
          </a:p>
          <a:p>
            <a:r>
              <a:rPr lang="en-US" dirty="0"/>
              <a:t>Show the data through applications with help of </a:t>
            </a:r>
            <a:r>
              <a:rPr lang="en-US"/>
              <a:t>graph.</a:t>
            </a:r>
          </a:p>
          <a:p>
            <a:endParaRPr lang="en-US"/>
          </a:p>
          <a:p>
            <a:r>
              <a:rPr lang="en-US"/>
              <a:t>For helping farmer to get information regardind their land ,that how much  soil absorbing water at what per hour.</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43590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8EAF-E55A-4A9C-A81F-236CAF5F60AD}"/>
              </a:ext>
            </a:extLst>
          </p:cNvPr>
          <p:cNvSpPr>
            <a:spLocks noGrp="1"/>
          </p:cNvSpPr>
          <p:nvPr>
            <p:ph type="title"/>
          </p:nvPr>
        </p:nvSpPr>
        <p:spPr/>
        <p:txBody>
          <a:bodyPr/>
          <a:lstStyle/>
          <a:p>
            <a:pPr algn="ctr"/>
            <a:r>
              <a:rPr lang="en-US"/>
              <a:t>Concept</a:t>
            </a:r>
            <a:endParaRPr lang="en-US" dirty="0"/>
          </a:p>
        </p:txBody>
      </p:sp>
      <p:sp>
        <p:nvSpPr>
          <p:cNvPr id="3" name="Content Placeholder 2">
            <a:extLst>
              <a:ext uri="{FF2B5EF4-FFF2-40B4-BE49-F238E27FC236}">
                <a16:creationId xmlns:a16="http://schemas.microsoft.com/office/drawing/2014/main" id="{CB6A240B-1DB1-4BB2-8C79-BE3B3A875346}"/>
              </a:ext>
            </a:extLst>
          </p:cNvPr>
          <p:cNvSpPr>
            <a:spLocks noGrp="1"/>
          </p:cNvSpPr>
          <p:nvPr>
            <p:ph idx="1"/>
          </p:nvPr>
        </p:nvSpPr>
        <p:spPr>
          <a:xfrm>
            <a:off x="581192" y="2180496"/>
            <a:ext cx="11029615" cy="4484255"/>
          </a:xfrm>
        </p:spPr>
        <p:txBody>
          <a:bodyPr>
            <a:normAutofit/>
          </a:bodyPr>
          <a:lstStyle/>
          <a:p>
            <a:pPr algn="l"/>
            <a:r>
              <a:rPr lang="en-US" b="0" i="0" dirty="0">
                <a:solidFill>
                  <a:srgbClr val="202020"/>
                </a:solidFill>
                <a:effectLst/>
                <a:latin typeface="Raleway" pitchFamily="2" charset="0"/>
              </a:rPr>
              <a:t> </a:t>
            </a:r>
            <a:r>
              <a:rPr lang="en-US">
                <a:solidFill>
                  <a:srgbClr val="202020"/>
                </a:solidFill>
                <a:latin typeface="Raleway" pitchFamily="2" charset="0"/>
              </a:rPr>
              <a:t>W</a:t>
            </a:r>
            <a:r>
              <a:rPr lang="en-US" b="0" i="0">
                <a:solidFill>
                  <a:srgbClr val="202020"/>
                </a:solidFill>
                <a:effectLst/>
                <a:latin typeface="Raleway" pitchFamily="2" charset="0"/>
              </a:rPr>
              <a:t>e </a:t>
            </a:r>
            <a:r>
              <a:rPr lang="en-US">
                <a:solidFill>
                  <a:srgbClr val="202020"/>
                </a:solidFill>
                <a:latin typeface="Raleway" pitchFamily="2" charset="0"/>
              </a:rPr>
              <a:t>have</a:t>
            </a:r>
            <a:r>
              <a:rPr lang="en-US" b="0" i="0">
                <a:solidFill>
                  <a:srgbClr val="202020"/>
                </a:solidFill>
                <a:effectLst/>
                <a:latin typeface="Raleway" pitchFamily="2" charset="0"/>
              </a:rPr>
              <a:t> build a automatic infiltrometer IoT device which can measure absorption of water level per unit time and send to </a:t>
            </a:r>
            <a:r>
              <a:rPr lang="en-US" b="0" i="0" dirty="0">
                <a:solidFill>
                  <a:srgbClr val="202020"/>
                </a:solidFill>
                <a:effectLst/>
                <a:latin typeface="Raleway" pitchFamily="2" charset="0"/>
              </a:rPr>
              <a:t>an IoT cloud called </a:t>
            </a:r>
            <a:r>
              <a:rPr lang="en-US" b="0" i="0" dirty="0" err="1">
                <a:solidFill>
                  <a:srgbClr val="202020"/>
                </a:solidFill>
                <a:effectLst/>
                <a:latin typeface="Raleway" pitchFamily="2" charset="0"/>
              </a:rPr>
              <a:t>Thingspeak</a:t>
            </a:r>
            <a:r>
              <a:rPr lang="en-US" b="0" i="0" dirty="0">
                <a:solidFill>
                  <a:srgbClr val="202020"/>
                </a:solidFill>
                <a:effectLst/>
                <a:latin typeface="Raleway" pitchFamily="2" charset="0"/>
              </a:rPr>
              <a:t> where we can monitor the current level of water </a:t>
            </a:r>
            <a:r>
              <a:rPr lang="en-US" b="0" i="0">
                <a:solidFill>
                  <a:srgbClr val="202020"/>
                </a:solidFill>
                <a:effectLst/>
                <a:latin typeface="Raleway" pitchFamily="2" charset="0"/>
              </a:rPr>
              <a:t>and absorption overtime. We have used fowlling component eps8266 microcontroller, </a:t>
            </a:r>
            <a:r>
              <a:rPr lang="en-US" b="0" i="0" dirty="0">
                <a:solidFill>
                  <a:srgbClr val="202020"/>
                </a:solidFill>
                <a:effectLst/>
                <a:latin typeface="Raleway" pitchFamily="2" charset="0"/>
              </a:rPr>
              <a:t>ultrasonic sensor </a:t>
            </a:r>
            <a:r>
              <a:rPr lang="en-US" b="0" i="0">
                <a:solidFill>
                  <a:srgbClr val="202020"/>
                </a:solidFill>
                <a:effectLst/>
                <a:latin typeface="Raleway" pitchFamily="2" charset="0"/>
              </a:rPr>
              <a:t>to  </a:t>
            </a:r>
            <a:r>
              <a:rPr lang="en-US" b="0" i="0" dirty="0">
                <a:solidFill>
                  <a:srgbClr val="202020"/>
                </a:solidFill>
                <a:effectLst/>
                <a:latin typeface="Raleway" pitchFamily="2" charset="0"/>
              </a:rPr>
              <a:t>measure water level precisely. Measuring water level is same as measuring distance of solid surfaces, the ultrasonic transducer outputs a train of ultrasonic bursts at 40 </a:t>
            </a:r>
            <a:r>
              <a:rPr lang="en-US" b="0" i="0" dirty="0" err="1">
                <a:solidFill>
                  <a:srgbClr val="202020"/>
                </a:solidFill>
                <a:effectLst/>
                <a:latin typeface="Raleway" pitchFamily="2" charset="0"/>
              </a:rPr>
              <a:t>KHz</a:t>
            </a:r>
            <a:r>
              <a:rPr lang="en-US" b="0" i="0" dirty="0">
                <a:solidFill>
                  <a:srgbClr val="202020"/>
                </a:solidFill>
                <a:effectLst/>
                <a:latin typeface="Raleway" pitchFamily="2" charset="0"/>
              </a:rPr>
              <a:t> which will hit the water surface and reflect back to the sensor. The time taken between sent and received ultrasonic waves are calculated by a microcontroller such </a:t>
            </a:r>
            <a:r>
              <a:rPr lang="en-US" b="0" i="0">
                <a:solidFill>
                  <a:srgbClr val="202020"/>
                </a:solidFill>
                <a:effectLst/>
                <a:latin typeface="Raleway" pitchFamily="2" charset="0"/>
              </a:rPr>
              <a:t>as </a:t>
            </a:r>
            <a:r>
              <a:rPr lang="en-US">
                <a:solidFill>
                  <a:srgbClr val="202020"/>
                </a:solidFill>
                <a:latin typeface="Raleway" pitchFamily="2" charset="0"/>
              </a:rPr>
              <a:t>esp8266</a:t>
            </a:r>
            <a:r>
              <a:rPr lang="en-US" b="0" i="0">
                <a:solidFill>
                  <a:srgbClr val="202020"/>
                </a:solidFill>
                <a:effectLst/>
                <a:latin typeface="Raleway" pitchFamily="2" charset="0"/>
              </a:rPr>
              <a:t>. </a:t>
            </a:r>
            <a:r>
              <a:rPr lang="en-US" b="0" i="0" dirty="0">
                <a:solidFill>
                  <a:srgbClr val="202020"/>
                </a:solidFill>
                <a:effectLst/>
                <a:latin typeface="Raleway" pitchFamily="2" charset="0"/>
              </a:rPr>
              <a:t>The measured distance is converted in to percentage.</a:t>
            </a:r>
          </a:p>
          <a:p>
            <a:pPr algn="l"/>
            <a:r>
              <a:rPr lang="en-US" b="0" i="0" dirty="0">
                <a:solidFill>
                  <a:srgbClr val="202020"/>
                </a:solidFill>
                <a:effectLst/>
                <a:latin typeface="Raleway" pitchFamily="2" charset="0"/>
              </a:rPr>
              <a:t>The tank has two heights the actual water holding capacity and the total height of the tank. In any overhead tank there will be overflow and inlet tube, the point just below the overflow tube is the end of water holding capacity. You need to measure these two heights and enter it in the given program code in </a:t>
            </a:r>
            <a:r>
              <a:rPr lang="en-US" b="0" i="0" dirty="0" err="1">
                <a:solidFill>
                  <a:srgbClr val="202020"/>
                </a:solidFill>
                <a:effectLst/>
                <a:latin typeface="Raleway" pitchFamily="2" charset="0"/>
              </a:rPr>
              <a:t>centimetre</a:t>
            </a:r>
            <a:r>
              <a:rPr lang="en-US" b="0" i="0" dirty="0">
                <a:solidFill>
                  <a:srgbClr val="202020"/>
                </a:solidFill>
                <a:effectLst/>
                <a:latin typeface="Raleway" pitchFamily="2" charset="0"/>
              </a:rPr>
              <a:t>.</a:t>
            </a:r>
          </a:p>
          <a:p>
            <a:endParaRPr lang="en-US" dirty="0"/>
          </a:p>
        </p:txBody>
      </p:sp>
    </p:spTree>
    <p:extLst>
      <p:ext uri="{BB962C8B-B14F-4D97-AF65-F5344CB8AC3E}">
        <p14:creationId xmlns:p14="http://schemas.microsoft.com/office/powerpoint/2010/main" val="197463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BCBB-263D-BD14-F4B3-70568828011F}"/>
              </a:ext>
            </a:extLst>
          </p:cNvPr>
          <p:cNvSpPr>
            <a:spLocks noGrp="1"/>
          </p:cNvSpPr>
          <p:nvPr>
            <p:ph type="title"/>
          </p:nvPr>
        </p:nvSpPr>
        <p:spPr/>
        <p:txBody>
          <a:bodyPr>
            <a:normAutofit/>
          </a:bodyPr>
          <a:lstStyle/>
          <a:p>
            <a:pPr algn="ctr"/>
            <a:r>
              <a:rPr lang="en-US" sz="4000">
                <a:solidFill>
                  <a:srgbClr val="FFFEFF"/>
                </a:solidFill>
                <a:latin typeface="Algerian" panose="04020705040A02060702" pitchFamily="82" charset="0"/>
              </a:rPr>
              <a:t>Components Requirements</a:t>
            </a:r>
            <a:endParaRPr lang="en-IN" sz="4000"/>
          </a:p>
        </p:txBody>
      </p:sp>
      <p:pic>
        <p:nvPicPr>
          <p:cNvPr id="4" name="Content Placeholder 11">
            <a:extLst>
              <a:ext uri="{FF2B5EF4-FFF2-40B4-BE49-F238E27FC236}">
                <a16:creationId xmlns:a16="http://schemas.microsoft.com/office/drawing/2014/main" id="{A066F7CE-716B-4227-55EF-B0A94C913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200" y="1838773"/>
            <a:ext cx="2237422" cy="1772816"/>
          </a:xfrm>
          <a:prstGeom prst="rect">
            <a:avLst/>
          </a:prstGeom>
        </p:spPr>
      </p:pic>
      <p:sp>
        <p:nvSpPr>
          <p:cNvPr id="6" name="TextBox 5">
            <a:extLst>
              <a:ext uri="{FF2B5EF4-FFF2-40B4-BE49-F238E27FC236}">
                <a16:creationId xmlns:a16="http://schemas.microsoft.com/office/drawing/2014/main" id="{99089A49-25F9-2CE4-194D-8D6C80519D93}"/>
              </a:ext>
            </a:extLst>
          </p:cNvPr>
          <p:cNvSpPr txBox="1"/>
          <p:nvPr/>
        </p:nvSpPr>
        <p:spPr>
          <a:xfrm>
            <a:off x="1016459" y="3406136"/>
            <a:ext cx="4326904" cy="2862322"/>
          </a:xfrm>
          <a:prstGeom prst="rect">
            <a:avLst/>
          </a:prstGeom>
          <a:noFill/>
        </p:spPr>
        <p:txBody>
          <a:bodyPr wrap="square" rtlCol="0">
            <a:spAutoFit/>
          </a:bodyPr>
          <a:lstStyle/>
          <a:p>
            <a:pPr algn="ctr"/>
            <a:r>
              <a:rPr lang="en-IN" u="sng"/>
              <a:t>ESP8266-</a:t>
            </a:r>
          </a:p>
          <a:p>
            <a:pPr algn="ctr"/>
            <a:r>
              <a:rPr lang="en-IN" u="sng"/>
              <a:t>NODEMCU</a:t>
            </a:r>
          </a:p>
          <a:p>
            <a:pPr algn="ctr"/>
            <a:r>
              <a:rPr lang="en-US" sz="1800" b="0" i="0">
                <a:effectLst/>
                <a:latin typeface="arial" panose="020B0604020202020204" pitchFamily="34" charset="0"/>
              </a:rPr>
              <a:t>NodeMCU is </a:t>
            </a:r>
            <a:r>
              <a:rPr lang="en-US" sz="1800" i="0">
                <a:effectLst/>
                <a:latin typeface="arial" panose="020B0604020202020204" pitchFamily="34" charset="0"/>
              </a:rPr>
              <a:t>an open-source firmware and development kit that helps you to prototype or build IoT products</a:t>
            </a:r>
            <a:r>
              <a:rPr lang="en-US" sz="1800" b="0" i="0">
                <a:effectLst/>
                <a:latin typeface="arial" panose="020B0604020202020204" pitchFamily="34" charset="0"/>
              </a:rPr>
              <a:t>. It includes firmware that runs on the ESP8266 Wi-Fi SoC from Espressif Systems, and hardware which is based on the ESP-12 module. The firmware uses the Lua scripting language.</a:t>
            </a:r>
            <a:endParaRPr lang="en-IN" sz="1800" u="sng" dirty="0"/>
          </a:p>
        </p:txBody>
      </p:sp>
      <p:pic>
        <p:nvPicPr>
          <p:cNvPr id="7" name="Picture 6">
            <a:extLst>
              <a:ext uri="{FF2B5EF4-FFF2-40B4-BE49-F238E27FC236}">
                <a16:creationId xmlns:a16="http://schemas.microsoft.com/office/drawing/2014/main" id="{93D75070-9571-7B2D-5FAA-C63289E03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074" y="1838773"/>
            <a:ext cx="2362983" cy="1413475"/>
          </a:xfrm>
          <a:prstGeom prst="rect">
            <a:avLst/>
          </a:prstGeom>
        </p:spPr>
      </p:pic>
      <p:sp>
        <p:nvSpPr>
          <p:cNvPr id="12" name="TextBox 11">
            <a:extLst>
              <a:ext uri="{FF2B5EF4-FFF2-40B4-BE49-F238E27FC236}">
                <a16:creationId xmlns:a16="http://schemas.microsoft.com/office/drawing/2014/main" id="{37C74F3D-1B6B-80D0-12DA-3246B208B553}"/>
              </a:ext>
            </a:extLst>
          </p:cNvPr>
          <p:cNvSpPr txBox="1"/>
          <p:nvPr/>
        </p:nvSpPr>
        <p:spPr>
          <a:xfrm flipH="1">
            <a:off x="6548488" y="3375065"/>
            <a:ext cx="4198068" cy="2893100"/>
          </a:xfrm>
          <a:prstGeom prst="rect">
            <a:avLst/>
          </a:prstGeom>
          <a:noFill/>
        </p:spPr>
        <p:txBody>
          <a:bodyPr wrap="square" rtlCol="0">
            <a:spAutoFit/>
          </a:bodyPr>
          <a:lstStyle/>
          <a:p>
            <a:pPr algn="ctr"/>
            <a:r>
              <a:rPr lang="en-IN" sz="2000" u="sng"/>
              <a:t>Ultra Sonic Sensor</a:t>
            </a:r>
          </a:p>
          <a:p>
            <a:pPr algn="ctr"/>
            <a:r>
              <a:rPr lang="en-US" b="0" i="0">
                <a:solidFill>
                  <a:srgbClr val="212121"/>
                </a:solidFill>
                <a:effectLst/>
                <a:latin typeface="Arial" panose="020B0604020202020204" pitchFamily="34" charset="0"/>
                <a:cs typeface="Arial" panose="020B0604020202020204" pitchFamily="34" charset="0"/>
              </a:rPr>
              <a:t>An ultrasonic sensor is an electronic device that measures the distance of a target object by emitting ultrasonic sound waves, and converts the reflected sound into an electrical signal. Ultrasonic waves travel faster than the speed of audible sound. Ultrasonic sensors have two main components: the transmitter and the receiver</a:t>
            </a:r>
            <a:endParaRPr lang="en-IN"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74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8D02-CB53-8542-D3A4-2A45FA4C50E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2CAECE0-A9DD-C808-1BF6-E5FAFB9C0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29" y="1973472"/>
            <a:ext cx="2905478" cy="1925118"/>
          </a:xfrm>
          <a:prstGeom prst="rect">
            <a:avLst/>
          </a:prstGeom>
        </p:spPr>
      </p:pic>
      <p:sp>
        <p:nvSpPr>
          <p:cNvPr id="5" name="TextBox 4">
            <a:extLst>
              <a:ext uri="{FF2B5EF4-FFF2-40B4-BE49-F238E27FC236}">
                <a16:creationId xmlns:a16="http://schemas.microsoft.com/office/drawing/2014/main" id="{F1347A63-384F-89FD-7718-FDBF77C54DD1}"/>
              </a:ext>
            </a:extLst>
          </p:cNvPr>
          <p:cNvSpPr txBox="1"/>
          <p:nvPr/>
        </p:nvSpPr>
        <p:spPr>
          <a:xfrm>
            <a:off x="946440" y="3898590"/>
            <a:ext cx="4558814" cy="2616101"/>
          </a:xfrm>
          <a:prstGeom prst="rect">
            <a:avLst/>
          </a:prstGeom>
          <a:noFill/>
        </p:spPr>
        <p:txBody>
          <a:bodyPr wrap="square" rtlCol="0">
            <a:spAutoFit/>
          </a:bodyPr>
          <a:lstStyle/>
          <a:p>
            <a:pPr algn="ctr"/>
            <a:r>
              <a:rPr lang="en-IN" sz="2000" u="sng"/>
              <a:t>Jumper  Wires</a:t>
            </a:r>
          </a:p>
          <a:p>
            <a:pPr algn="ctr"/>
            <a:r>
              <a:rPr lang="en-US" b="0" i="0">
                <a:solidFill>
                  <a:srgbClr val="202122"/>
                </a:solidFill>
                <a:effectLst/>
                <a:latin typeface="Arial" panose="020B0604020202020204" pitchFamily="34" charset="0"/>
              </a:rPr>
              <a:t>A </a:t>
            </a:r>
            <a:r>
              <a:rPr lang="en-US" i="0">
                <a:solidFill>
                  <a:srgbClr val="202122"/>
                </a:solidFill>
                <a:effectLst/>
                <a:latin typeface="Arial" panose="020B0604020202020204" pitchFamily="34" charset="0"/>
              </a:rPr>
              <a:t>jump</a:t>
            </a:r>
            <a:r>
              <a:rPr lang="en-US" b="1" i="0">
                <a:solidFill>
                  <a:srgbClr val="202122"/>
                </a:solidFill>
                <a:effectLst/>
                <a:latin typeface="Arial" panose="020B0604020202020204" pitchFamily="34" charset="0"/>
              </a:rPr>
              <a:t> </a:t>
            </a:r>
            <a:r>
              <a:rPr lang="en-US" i="0">
                <a:solidFill>
                  <a:srgbClr val="202122"/>
                </a:solidFill>
                <a:effectLst/>
                <a:latin typeface="Arial" panose="020B0604020202020204" pitchFamily="34" charset="0"/>
              </a:rPr>
              <a:t>wire</a:t>
            </a:r>
            <a:r>
              <a:rPr lang="en-US" b="0" i="0">
                <a:solidFill>
                  <a:srgbClr val="202122"/>
                </a:solidFill>
                <a:effectLst/>
                <a:latin typeface="Arial" panose="020B0604020202020204" pitchFamily="34" charset="0"/>
              </a:rPr>
              <a:t> is an </a:t>
            </a:r>
            <a:r>
              <a:rPr lang="en-US">
                <a:latin typeface="Arial" panose="020B0604020202020204" pitchFamily="34" charset="0"/>
              </a:rPr>
              <a:t>electrical</a:t>
            </a:r>
            <a:r>
              <a:rPr lang="en-US">
                <a:solidFill>
                  <a:srgbClr val="0645AD"/>
                </a:solidFill>
                <a:latin typeface="Arial" panose="020B0604020202020204" pitchFamily="34" charset="0"/>
              </a:rPr>
              <a:t> </a:t>
            </a:r>
            <a:r>
              <a:rPr lang="en-US">
                <a:latin typeface="Arial" panose="020B0604020202020204" pitchFamily="34" charset="0"/>
              </a:rPr>
              <a:t>wire</a:t>
            </a:r>
            <a:r>
              <a:rPr lang="en-US" b="0" i="0">
                <a:solidFill>
                  <a:srgbClr val="202122"/>
                </a:solidFill>
                <a:effectLst/>
                <a:latin typeface="Arial" panose="020B0604020202020204" pitchFamily="34" charset="0"/>
              </a:rPr>
              <a:t>, or group of them in a cable, with a connector or pin at each end (or sometimes without them – simply "tinned"), which is normally used to interconnect the components of a </a:t>
            </a:r>
            <a:r>
              <a:rPr lang="en-US">
                <a:latin typeface="Arial" panose="020B0604020202020204" pitchFamily="34" charset="0"/>
              </a:rPr>
              <a:t>breadboard</a:t>
            </a:r>
            <a:r>
              <a:rPr lang="en-US" b="0" i="0">
                <a:solidFill>
                  <a:srgbClr val="202122"/>
                </a:solidFill>
                <a:effectLst/>
                <a:latin typeface="Arial" panose="020B0604020202020204" pitchFamily="34" charset="0"/>
              </a:rPr>
              <a:t> or other prototype or test circuit, internally or with other equipment or components, without soldering</a:t>
            </a:r>
            <a:endParaRPr lang="en-IN" u="sng"/>
          </a:p>
        </p:txBody>
      </p:sp>
      <p:pic>
        <p:nvPicPr>
          <p:cNvPr id="6" name="Picture 5">
            <a:extLst>
              <a:ext uri="{FF2B5EF4-FFF2-40B4-BE49-F238E27FC236}">
                <a16:creationId xmlns:a16="http://schemas.microsoft.com/office/drawing/2014/main" id="{88AE1114-DB63-FBF6-87F7-5F7EED8A2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295" y="1842020"/>
            <a:ext cx="2461512" cy="1628982"/>
          </a:xfrm>
          <a:prstGeom prst="rect">
            <a:avLst/>
          </a:prstGeom>
        </p:spPr>
      </p:pic>
      <p:sp>
        <p:nvSpPr>
          <p:cNvPr id="7" name="TextBox 6">
            <a:extLst>
              <a:ext uri="{FF2B5EF4-FFF2-40B4-BE49-F238E27FC236}">
                <a16:creationId xmlns:a16="http://schemas.microsoft.com/office/drawing/2014/main" id="{7D479E27-95CA-B2B6-842B-B78E30C4D08F}"/>
              </a:ext>
            </a:extLst>
          </p:cNvPr>
          <p:cNvSpPr txBox="1"/>
          <p:nvPr/>
        </p:nvSpPr>
        <p:spPr>
          <a:xfrm>
            <a:off x="6686746" y="3898590"/>
            <a:ext cx="4558814" cy="3139321"/>
          </a:xfrm>
          <a:prstGeom prst="rect">
            <a:avLst/>
          </a:prstGeom>
          <a:noFill/>
        </p:spPr>
        <p:txBody>
          <a:bodyPr wrap="square" rtlCol="0">
            <a:spAutoFit/>
          </a:bodyPr>
          <a:lstStyle/>
          <a:p>
            <a:pPr algn="ctr"/>
            <a:r>
              <a:rPr lang="en-IN" u="sng"/>
              <a:t>USB Cable</a:t>
            </a:r>
          </a:p>
          <a:p>
            <a:pPr algn="ctr"/>
            <a:r>
              <a:rPr lang="en-US" b="0" i="0">
                <a:solidFill>
                  <a:srgbClr val="333333"/>
                </a:solidFill>
                <a:effectLst/>
                <a:latin typeface="Arial" panose="020B0604020202020204" pitchFamily="34" charset="0"/>
                <a:cs typeface="Arial" panose="020B0604020202020204" pitchFamily="34" charset="0"/>
              </a:rPr>
              <a:t>The term USB stands for </a:t>
            </a:r>
            <a:r>
              <a:rPr lang="en-US" b="1" i="0">
                <a:solidFill>
                  <a:srgbClr val="333333"/>
                </a:solidFill>
                <a:effectLst/>
                <a:latin typeface="Arial" panose="020B0604020202020204" pitchFamily="34" charset="0"/>
                <a:cs typeface="Arial" panose="020B0604020202020204" pitchFamily="34" charset="0"/>
              </a:rPr>
              <a:t>"</a:t>
            </a:r>
            <a:r>
              <a:rPr lang="en-US" i="0">
                <a:solidFill>
                  <a:srgbClr val="333333"/>
                </a:solidFill>
                <a:effectLst/>
                <a:latin typeface="Arial" panose="020B0604020202020204" pitchFamily="34" charset="0"/>
                <a:cs typeface="Arial" panose="020B0604020202020204" pitchFamily="34" charset="0"/>
              </a:rPr>
              <a:t>Universal</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Serial</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Bus</a:t>
            </a:r>
            <a:r>
              <a:rPr lang="en-US" b="1" i="0">
                <a:solidFill>
                  <a:srgbClr val="333333"/>
                </a:solidFill>
                <a:effectLst/>
                <a:latin typeface="Arial" panose="020B0604020202020204" pitchFamily="34" charset="0"/>
                <a:cs typeface="Arial" panose="020B0604020202020204" pitchFamily="34" charset="0"/>
              </a:rPr>
              <a:t>"</a:t>
            </a:r>
            <a:r>
              <a:rPr lang="en-US" b="0" i="0">
                <a:solidFill>
                  <a:srgbClr val="333333"/>
                </a:solidFill>
                <a:effectLst/>
                <a:latin typeface="Arial" panose="020B0604020202020204" pitchFamily="34" charset="0"/>
                <a:cs typeface="Arial" panose="020B0604020202020204" pitchFamily="34" charset="0"/>
              </a:rPr>
              <a:t>.  USB cable assemblies are some of the most popular cable types available, </a:t>
            </a:r>
            <a:r>
              <a:rPr lang="en-US" i="0">
                <a:solidFill>
                  <a:srgbClr val="333333"/>
                </a:solidFill>
                <a:effectLst/>
                <a:latin typeface="Arial" panose="020B0604020202020204" pitchFamily="34" charset="0"/>
                <a:cs typeface="Arial" panose="020B0604020202020204" pitchFamily="34" charset="0"/>
              </a:rPr>
              <a:t>used</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mostly</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to</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connect</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computers</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to</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peripheral</a:t>
            </a:r>
            <a:r>
              <a:rPr lang="en-US" b="1" i="0">
                <a:solidFill>
                  <a:srgbClr val="333333"/>
                </a:solidFill>
                <a:effectLst/>
                <a:latin typeface="Arial" panose="020B0604020202020204" pitchFamily="34" charset="0"/>
                <a:cs typeface="Arial" panose="020B0604020202020204" pitchFamily="34" charset="0"/>
              </a:rPr>
              <a:t> </a:t>
            </a:r>
            <a:r>
              <a:rPr lang="en-US" i="0">
                <a:solidFill>
                  <a:srgbClr val="333333"/>
                </a:solidFill>
                <a:effectLst/>
                <a:latin typeface="Arial" panose="020B0604020202020204" pitchFamily="34" charset="0"/>
                <a:cs typeface="Arial" panose="020B0604020202020204" pitchFamily="34" charset="0"/>
              </a:rPr>
              <a:t>devices</a:t>
            </a:r>
            <a:r>
              <a:rPr lang="en-US" b="0" i="0">
                <a:solidFill>
                  <a:srgbClr val="333333"/>
                </a:solidFill>
                <a:effectLst/>
                <a:latin typeface="Arial" panose="020B0604020202020204" pitchFamily="34" charset="0"/>
                <a:cs typeface="Arial" panose="020B0604020202020204" pitchFamily="34" charset="0"/>
              </a:rPr>
              <a:t> such as cameras, camcorders, printers, scanners, and more. Devices manufactured to the current USB Revision 3.0 specification are backward compatible with version 1.1.</a:t>
            </a:r>
            <a:endParaRPr lang="en-IN" u="sng">
              <a:latin typeface="Arial" panose="020B0604020202020204" pitchFamily="34" charset="0"/>
              <a:cs typeface="Arial" panose="020B0604020202020204" pitchFamily="34" charset="0"/>
            </a:endParaRPr>
          </a:p>
          <a:p>
            <a:endParaRPr lang="en-IN"/>
          </a:p>
        </p:txBody>
      </p:sp>
    </p:spTree>
    <p:extLst>
      <p:ext uri="{BB962C8B-B14F-4D97-AF65-F5344CB8AC3E}">
        <p14:creationId xmlns:p14="http://schemas.microsoft.com/office/powerpoint/2010/main" val="78254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EA3C-6F37-EFA9-252C-F5CFD8BC9B2D}"/>
              </a:ext>
            </a:extLst>
          </p:cNvPr>
          <p:cNvSpPr>
            <a:spLocks noGrp="1"/>
          </p:cNvSpPr>
          <p:nvPr>
            <p:ph type="title"/>
          </p:nvPr>
        </p:nvSpPr>
        <p:spPr/>
        <p:txBody>
          <a:bodyPr/>
          <a:lstStyle/>
          <a:p>
            <a:r>
              <a:rPr lang="en-IN"/>
              <a:t>Sensor node component level</a:t>
            </a:r>
          </a:p>
        </p:txBody>
      </p:sp>
      <p:pic>
        <p:nvPicPr>
          <p:cNvPr id="6" name="Picture 5">
            <a:extLst>
              <a:ext uri="{FF2B5EF4-FFF2-40B4-BE49-F238E27FC236}">
                <a16:creationId xmlns:a16="http://schemas.microsoft.com/office/drawing/2014/main" id="{705090B8-25C0-7DA4-432C-B5650A32971C}"/>
              </a:ext>
            </a:extLst>
          </p:cNvPr>
          <p:cNvPicPr>
            <a:picLocks noChangeAspect="1"/>
          </p:cNvPicPr>
          <p:nvPr/>
        </p:nvPicPr>
        <p:blipFill>
          <a:blip r:embed="rId2"/>
          <a:stretch>
            <a:fillRect/>
          </a:stretch>
        </p:blipFill>
        <p:spPr>
          <a:xfrm>
            <a:off x="420455" y="4441278"/>
            <a:ext cx="2017486" cy="1950449"/>
          </a:xfrm>
          <a:prstGeom prst="rect">
            <a:avLst/>
          </a:prstGeom>
        </p:spPr>
      </p:pic>
      <p:pic>
        <p:nvPicPr>
          <p:cNvPr id="1026" name="Picture 2" descr="Visual search query image">
            <a:extLst>
              <a:ext uri="{FF2B5EF4-FFF2-40B4-BE49-F238E27FC236}">
                <a16:creationId xmlns:a16="http://schemas.microsoft.com/office/drawing/2014/main" id="{E9628405-7606-B807-7539-56CF23A86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81192" y="1932495"/>
            <a:ext cx="4339599" cy="2306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rnet Things Images | Free Vectors, Stock Photos &amp; PSD">
            <a:extLst>
              <a:ext uri="{FF2B5EF4-FFF2-40B4-BE49-F238E27FC236}">
                <a16:creationId xmlns:a16="http://schemas.microsoft.com/office/drawing/2014/main" id="{123CD546-6D36-6788-F91F-2C0E45BA7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697" y="2764803"/>
            <a:ext cx="1178351" cy="11362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4A0A8A-9193-05FF-B390-EE011E18FB5D}"/>
              </a:ext>
            </a:extLst>
          </p:cNvPr>
          <p:cNvPicPr>
            <a:picLocks noChangeAspect="1"/>
          </p:cNvPicPr>
          <p:nvPr/>
        </p:nvPicPr>
        <p:blipFill>
          <a:blip r:embed="rId5"/>
          <a:stretch>
            <a:fillRect/>
          </a:stretch>
        </p:blipFill>
        <p:spPr>
          <a:xfrm>
            <a:off x="9096864" y="2346247"/>
            <a:ext cx="2281285" cy="1635825"/>
          </a:xfrm>
          <a:prstGeom prst="rect">
            <a:avLst/>
          </a:prstGeom>
        </p:spPr>
      </p:pic>
      <p:pic>
        <p:nvPicPr>
          <p:cNvPr id="10" name="Picture 9">
            <a:extLst>
              <a:ext uri="{FF2B5EF4-FFF2-40B4-BE49-F238E27FC236}">
                <a16:creationId xmlns:a16="http://schemas.microsoft.com/office/drawing/2014/main" id="{DD293409-2049-1B8F-7CBB-493DCAA182FB}"/>
              </a:ext>
            </a:extLst>
          </p:cNvPr>
          <p:cNvPicPr>
            <a:picLocks noChangeAspect="1"/>
          </p:cNvPicPr>
          <p:nvPr/>
        </p:nvPicPr>
        <p:blipFill>
          <a:blip r:embed="rId6"/>
          <a:stretch>
            <a:fillRect/>
          </a:stretch>
        </p:blipFill>
        <p:spPr>
          <a:xfrm>
            <a:off x="9914382" y="4751343"/>
            <a:ext cx="1254271" cy="1950449"/>
          </a:xfrm>
          <a:prstGeom prst="rect">
            <a:avLst/>
          </a:prstGeom>
        </p:spPr>
      </p:pic>
      <p:pic>
        <p:nvPicPr>
          <p:cNvPr id="1030" name="Picture 6" descr="Free Clipart: 9-Volt Battery | Jmlevick">
            <a:extLst>
              <a:ext uri="{FF2B5EF4-FFF2-40B4-BE49-F238E27FC236}">
                <a16:creationId xmlns:a16="http://schemas.microsoft.com/office/drawing/2014/main" id="{BDD9634F-55A6-9B6F-4ED9-ABC3DEAC8A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9019" y="4441278"/>
            <a:ext cx="1421771" cy="1108110"/>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D0520094-7404-70E2-1C6C-6CEA0356AB81}"/>
              </a:ext>
            </a:extLst>
          </p:cNvPr>
          <p:cNvSpPr/>
          <p:nvPr/>
        </p:nvSpPr>
        <p:spPr>
          <a:xfrm rot="16200000">
            <a:off x="3797733" y="4127904"/>
            <a:ext cx="742594" cy="2214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D3FA7CA2-47E6-83CD-3850-CD66A348C4A7}"/>
              </a:ext>
            </a:extLst>
          </p:cNvPr>
          <p:cNvSpPr/>
          <p:nvPr/>
        </p:nvSpPr>
        <p:spPr>
          <a:xfrm rot="5400000">
            <a:off x="10157671" y="4215093"/>
            <a:ext cx="596439" cy="303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a:extLst>
              <a:ext uri="{FF2B5EF4-FFF2-40B4-BE49-F238E27FC236}">
                <a16:creationId xmlns:a16="http://schemas.microsoft.com/office/drawing/2014/main" id="{04C24B0E-376D-143F-B32D-EAE7065EB5AD}"/>
              </a:ext>
            </a:extLst>
          </p:cNvPr>
          <p:cNvSpPr/>
          <p:nvPr/>
        </p:nvSpPr>
        <p:spPr>
          <a:xfrm>
            <a:off x="7989607" y="3258649"/>
            <a:ext cx="561285" cy="260574"/>
          </a:xfrm>
          <a:prstGeom prst="rightArrow">
            <a:avLst>
              <a:gd name="adj1" fmla="val 4276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98987347-BCA5-478E-3F65-860E94B34572}"/>
              </a:ext>
            </a:extLst>
          </p:cNvPr>
          <p:cNvSpPr/>
          <p:nvPr/>
        </p:nvSpPr>
        <p:spPr>
          <a:xfrm>
            <a:off x="5186120" y="3168426"/>
            <a:ext cx="561285" cy="260574"/>
          </a:xfrm>
          <a:prstGeom prst="rightArrow">
            <a:avLst>
              <a:gd name="adj1" fmla="val 4276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930233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400</TotalTime>
  <Words>765</Words>
  <Application>Microsoft Office PowerPoint</Application>
  <PresentationFormat>Widescreen</PresentationFormat>
  <Paragraphs>69</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Algerian</vt:lpstr>
      <vt:lpstr>Arial</vt:lpstr>
      <vt:lpstr>Arial</vt:lpstr>
      <vt:lpstr>Calibri</vt:lpstr>
      <vt:lpstr>Gill Sans MT</vt:lpstr>
      <vt:lpstr>Raleway</vt:lpstr>
      <vt:lpstr>Wingdings</vt:lpstr>
      <vt:lpstr>Wingdings 2</vt:lpstr>
      <vt:lpstr>Dividend</vt:lpstr>
      <vt:lpstr>Iot - Based Automate infiltrometer</vt:lpstr>
      <vt:lpstr>Group members</vt:lpstr>
      <vt:lpstr>Double Ring INfiltrometer</vt:lpstr>
      <vt:lpstr>Double Ring Infiltrometer</vt:lpstr>
      <vt:lpstr>Aim/Objective/motivation</vt:lpstr>
      <vt:lpstr>Concept</vt:lpstr>
      <vt:lpstr>Components Requirements</vt:lpstr>
      <vt:lpstr>PowerPoint Presentation</vt:lpstr>
      <vt:lpstr>Sensor node component level</vt:lpstr>
      <vt:lpstr>Hardware Prototype</vt:lpstr>
      <vt:lpstr>Future Plan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 Based Automate infiltrometer</dc:title>
  <dc:creator>Bhavesh Balendra</dc:creator>
  <cp:lastModifiedBy>neeraj singh</cp:lastModifiedBy>
  <cp:revision>11</cp:revision>
  <dcterms:created xsi:type="dcterms:W3CDTF">2022-05-18T17:44:50Z</dcterms:created>
  <dcterms:modified xsi:type="dcterms:W3CDTF">2022-05-24T19:19:39Z</dcterms:modified>
</cp:coreProperties>
</file>